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2"/>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28" r:id="rId143"/>
    <p:sldId id="1029" r:id="rId144"/>
    <p:sldId id="1030" r:id="rId145"/>
    <p:sldId id="1031" r:id="rId146"/>
    <p:sldId id="1033" r:id="rId147"/>
    <p:sldId id="1032" r:id="rId148"/>
    <p:sldId id="984" r:id="rId149"/>
    <p:sldId id="985" r:id="rId150"/>
    <p:sldId id="975"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p:scale>
          <a:sx n="125" d="100"/>
          <a:sy n="125" d="100"/>
        </p:scale>
        <p:origin x="90" y="-90"/>
      </p:cViewPr>
      <p:guideLst>
        <p:guide pos="3816"/>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people often reuse passwords between sites, a data breach on a less sensitive system can be leveraged to attack a more sensitive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results in a decentralized system that does not rely on a single point of failure, and it means that hackers can't steal anything from the service provider that would let them impersonate you.</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in where those keys are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requests access,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because even if an attacker manages to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actually do anything with it.</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hacker can't use that public key to impersonate her, and they can't derive the private key from the public key, so it's basically pointless to steal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59BC-5F40-02B3-63E5-53EB28982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DA5D0-45A6-5E05-DF2C-796D2D73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FCB40-92D3-46F3-1F35-96A44A64C3DC}"/>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While stealing public</a:t>
            </a:r>
            <a:r>
              <a:rPr lang="en-US" sz="1200" b="0" i="1"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keys from the website itself might be pointless, if an attacker can steal the actual </a:t>
            </a:r>
            <a:r>
              <a:rPr lang="en-US" sz="1200" b="0" i="1" u="none" kern="1200" dirty="0">
                <a:solidFill>
                  <a:schemeClr val="tx1"/>
                </a:solidFill>
                <a:effectLst/>
                <a:latin typeface="+mn-lt"/>
                <a:ea typeface="+mn-ea"/>
                <a:cs typeface="+mn-cs"/>
              </a:rPr>
              <a:t>device</a:t>
            </a:r>
            <a:r>
              <a:rPr lang="en-US" sz="1200" b="0" i="0" u="none" kern="1200" dirty="0">
                <a:solidFill>
                  <a:schemeClr val="tx1"/>
                </a:solidFill>
                <a:effectLst/>
                <a:latin typeface="+mn-lt"/>
                <a:ea typeface="+mn-ea"/>
                <a:cs typeface="+mn-cs"/>
              </a:rPr>
              <a:t> then they could potentially use it to impersonate its owner.</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However, there's no way to steal physical devices </a:t>
            </a:r>
            <a:r>
              <a:rPr lang="en-US" sz="1200" b="0" i="1" u="none" kern="1200" dirty="0">
                <a:solidFill>
                  <a:schemeClr val="tx1"/>
                </a:solidFill>
                <a:effectLst/>
                <a:latin typeface="+mn-lt"/>
                <a:ea typeface="+mn-ea"/>
                <a:cs typeface="+mn-cs"/>
              </a:rPr>
              <a:t>at scale, </a:t>
            </a:r>
            <a:r>
              <a:rPr lang="en-US" sz="1200" b="0" i="0" u="none" kern="1200" dirty="0">
                <a:solidFill>
                  <a:schemeClr val="tx1"/>
                </a:solidFill>
                <a:effectLst/>
                <a:latin typeface="+mn-lt"/>
                <a:ea typeface="+mn-ea"/>
                <a:cs typeface="+mn-cs"/>
              </a:rPr>
              <a:t>so in aggregate this is safer than storing all of those private keys on a centralized system.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That's great, but of course if </a:t>
            </a:r>
            <a:r>
              <a:rPr lang="en-US" sz="1200" b="0" i="1" u="none" kern="1200" dirty="0">
                <a:solidFill>
                  <a:schemeClr val="tx1"/>
                </a:solidFill>
                <a:effectLst/>
                <a:latin typeface="+mn-lt"/>
                <a:ea typeface="+mn-ea"/>
                <a:cs typeface="+mn-cs"/>
              </a:rPr>
              <a:t>your </a:t>
            </a:r>
            <a:r>
              <a:rPr lang="en-US" sz="1200" b="0" i="0" u="none" kern="1200" dirty="0">
                <a:solidFill>
                  <a:schemeClr val="tx1"/>
                </a:solidFill>
                <a:effectLst/>
                <a:latin typeface="+mn-lt"/>
                <a:ea typeface="+mn-ea"/>
                <a:cs typeface="+mn-cs"/>
              </a:rPr>
              <a:t>phone gets stolen, it doesn't really matter to </a:t>
            </a:r>
            <a:r>
              <a:rPr lang="en-US" sz="1200" b="0" i="1" u="none" kern="1200" dirty="0">
                <a:solidFill>
                  <a:schemeClr val="tx1"/>
                </a:solidFill>
                <a:effectLst/>
                <a:latin typeface="+mn-lt"/>
                <a:ea typeface="+mn-ea"/>
                <a:cs typeface="+mn-cs"/>
              </a:rPr>
              <a:t>you </a:t>
            </a:r>
            <a:r>
              <a:rPr lang="en-US" sz="1200" b="0" i="0" u="none" kern="1200" dirty="0">
                <a:solidFill>
                  <a:schemeClr val="tx1"/>
                </a:solidFill>
                <a:effectLst/>
                <a:latin typeface="+mn-lt"/>
                <a:ea typeface="+mn-ea"/>
                <a:cs typeface="+mn-cs"/>
              </a:rPr>
              <a:t>whether you're the only victim or one of many, so it's really important that these private keys be stored </a:t>
            </a:r>
            <a:r>
              <a:rPr lang="en-US" sz="1200" b="1" i="0" u="none" kern="1200" dirty="0">
                <a:solidFill>
                  <a:schemeClr val="tx1"/>
                </a:solidFill>
                <a:effectLst/>
                <a:latin typeface="+mn-lt"/>
                <a:ea typeface="+mn-ea"/>
                <a:cs typeface="+mn-cs"/>
              </a:rPr>
              <a:t>securely</a:t>
            </a:r>
            <a:r>
              <a:rPr lang="en-US" sz="1200" b="0" i="0" u="none" kern="1200" dirty="0">
                <a:solidFill>
                  <a:schemeClr val="tx1"/>
                </a:solidFill>
                <a:effectLst/>
                <a:latin typeface="+mn-lt"/>
                <a:ea typeface="+mn-ea"/>
                <a:cs typeface="+mn-cs"/>
              </a:rPr>
              <a:t> on the device.</a:t>
            </a:r>
          </a:p>
        </p:txBody>
      </p:sp>
      <p:sp>
        <p:nvSpPr>
          <p:cNvPr id="4" name="Slide Number Placeholder 3">
            <a:extLst>
              <a:ext uri="{FF2B5EF4-FFF2-40B4-BE49-F238E27FC236}">
                <a16:creationId xmlns:a16="http://schemas.microsoft.com/office/drawing/2014/main" id="{A059D6C4-556B-D92A-4F14-EC8C501FA462}"/>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8617713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1D67D-245C-99A4-B163-9FE7FBA68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2D400-73B5-B05D-145C-84687CB32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DFBF2-8E47-BD28-3FBC-696753A63A62}"/>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computers and phones come with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use a web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create and retrieve cryptographic keys from the TPM.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browsers can use another standard called CTAP (Client to Authenticator Protocol) to retrieve keys from additional devices such as USB security keys and NFC tags. CTAP also allows retrieval of keys to be protected with biometric sensors such as fingerprint readers, adding an extra layer of security.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Regardless of where the keys come from,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specifies how they can be securely transmitted to a website for authentication purposes.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FIDO2 is an overarching standard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and provides a comprehensive platform for secure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based on per-device private keys.</a:t>
            </a:r>
          </a:p>
        </p:txBody>
      </p:sp>
      <p:sp>
        <p:nvSpPr>
          <p:cNvPr id="4" name="Slide Number Placeholder 3">
            <a:extLst>
              <a:ext uri="{FF2B5EF4-FFF2-40B4-BE49-F238E27FC236}">
                <a16:creationId xmlns:a16="http://schemas.microsoft.com/office/drawing/2014/main" id="{E6A7F6A0-86DB-46CD-7AF3-B69956A9B98C}"/>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7564174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computers and phones come with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use a web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create and retrieve cryptographic keys from the TPM.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browsers can use another standard called CTAP (Client to Authenticator Protocol) to retrieve keys from additional devices such as USB security keys and NFC tags. CTAP also allows retrieval of keys to be protected with biometric sensors such as fingerprint readers, adding an extra layer of security.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Regardless of where the keys come from,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specifies how they can be securely transmitted to a website for authentication purposes.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FIDO2 is an overarching standard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and provides a comprehensive platform for secure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based on per-device private keys.</a:t>
            </a: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039B6-43CE-934A-8D85-DD1D57C13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8ECF3-EA99-F162-9BC3-1A2F2CF89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F3C26-C6C4-E216-6FC8-0111C16B8393}"/>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computers and phones come with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use a web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create and retrieve cryptographic keys from the TPM.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browsers can use another standard called CTAP (Client to Authenticator Protocol) to retrieve keys from additional devices such as USB security keys and NFC tags. CTAP also allows retrieval of keys to be protected with biometric sensors such as fingerprint readers, adding an extra layer of security.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Regardless of where the keys come from,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specifies how they can be securely transmitted to a website for authentication purposes.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FIDO2 is an overarching standard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and provides a comprehensive platform for secure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based on per-device private keys.</a:t>
            </a:r>
          </a:p>
        </p:txBody>
      </p:sp>
      <p:sp>
        <p:nvSpPr>
          <p:cNvPr id="4" name="Slide Number Placeholder 3">
            <a:extLst>
              <a:ext uri="{FF2B5EF4-FFF2-40B4-BE49-F238E27FC236}">
                <a16:creationId xmlns:a16="http://schemas.microsoft.com/office/drawing/2014/main" id="{CE60863E-1F4A-D769-176C-C3B952319F81}"/>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7046651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F87A-FE6B-BAAD-C2E8-5B64694ED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EF6D1-5A53-2563-C46A-C686ED8E3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4314E-F414-33FA-6069-8DAD9381B53E}"/>
              </a:ext>
            </a:extLst>
          </p:cNvPr>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A3FBC94-E336-26C1-C98F-60527697A848}"/>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67719280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2874E-896F-4B66-9E77-EB161FE49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5BE6A-858B-8D44-EDDD-DFA70859A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246E8-1BB2-7561-14E0-E6A0654308D2}"/>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computers and phones come with specialized chips called Trusted Platform Modules, or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TPMs are responsible for generating and storing cryptographic keys and are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use a web standard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create and retrieve cryptographic keys from the TPM.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browsers can use another standard called CTAP (Client to Authenticator Protocol) to retrieve keys from additional devices such as USB security keys and NFC tags. CTAP also allows retrieval of keys to be protected with biometric sensors such as fingerprint readers, adding an extra layer of security.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Regardless of where the keys come from,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specifies how they can be securely transmitted to a website for authentication purposes.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FIDO2 is an overarching standard that encompasses both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and provides a comprehensive platform for secure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based on per-device private keys.</a:t>
            </a:r>
          </a:p>
        </p:txBody>
      </p:sp>
      <p:sp>
        <p:nvSpPr>
          <p:cNvPr id="4" name="Slide Number Placeholder 3">
            <a:extLst>
              <a:ext uri="{FF2B5EF4-FFF2-40B4-BE49-F238E27FC236}">
                <a16:creationId xmlns:a16="http://schemas.microsoft.com/office/drawing/2014/main" id="{8BF4C075-1F87-0215-791F-A66A68C6CBD5}"/>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30144426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laptop, or USB security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credentials themselves are stored in dedicated hardware chips called Trusted Platform Modules. These TPMs generate and store private keys in a secure environment that is isolated from the rest of the device, making it very difficult for malicious software to access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Most devices require a second level of authentication, such as a fingerprint reader or PIN code, in order to access the stored keys, so it's harder for a thief to use the passkeys stored on a stolen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other thing you need to know about is called FIDO2.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150</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3.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2.png"/><Relationship Id="rId4" Type="http://schemas.openxmlformats.org/officeDocument/2006/relationships/image" Target="../media/image51.png"/></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s>
</file>

<file path=ppt/slides/_rels/slide1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51.png"/></Relationships>
</file>

<file path=ppt/slides/_rels/slide1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51.png"/></Relationships>
</file>

<file path=ppt/slides/_rels/slide14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5.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20.png"/></Relationships>
</file>

<file path=ppt/slides/_rels/slide1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png"/><Relationship Id="rId7" Type="http://schemas.openxmlformats.org/officeDocument/2006/relationships/image" Target="../media/image56.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54.png"/><Relationship Id="rId10" Type="http://schemas.openxmlformats.org/officeDocument/2006/relationships/image" Target="../media/image35.png"/><Relationship Id="rId4" Type="http://schemas.openxmlformats.org/officeDocument/2006/relationships/image" Target="../media/image55.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higher quality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Decentralized</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30E9ED9D-35DF-94BF-0A5D-39BEE98C309D}"/>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8A6C087F-3387-03C5-3F4E-8F420181300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8479DF67-C917-BE92-9162-17F568864EDB}"/>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BD54456-D476-F21C-1937-A6A6D2EF4EA2}"/>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1DF741C-80F5-6300-E75A-A93BC4C3E5A3}"/>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AF0285B7-9E2D-9F6B-E822-D9AD43F7D6D1}"/>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DBF67CE6-FB35-9D66-19F1-CB21F36EA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6136A05-F3FA-6F28-90B4-333F8C7A6B8B}"/>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BA6988A-76DB-580C-6BE1-FC1FDF71C35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FDD3CF08-0812-4A6D-7253-CE5FBE95AB56}"/>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45483C07-C740-3C66-A279-5735C647BD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42A59195-D21D-48E8-B480-0CC723B7E57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254A837C-1A15-3AC7-A266-512C89F5F08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E8D6031-1512-C16D-413A-CB959D870E5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C00BB5AA-4491-9A6E-637B-926DC0042FC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7DFB63-EE21-B678-9591-5AEBC8C7D73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8570D827-564D-FB84-1835-CCBA7D1AC9EA}"/>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CA4ECD66-BC28-FE08-42B5-C7DDFC9818E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F942CE3E-94AE-34FC-0AAB-44A6D0A58D70}"/>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282F9672-DA53-A679-22BF-7AA581167556}"/>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A37EB14E-C64F-E8D5-FE49-BC6C6F35152D}"/>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
        <p:nvSpPr>
          <p:cNvPr id="53" name="!!rectNonce">
            <a:extLst>
              <a:ext uri="{FF2B5EF4-FFF2-40B4-BE49-F238E27FC236}">
                <a16:creationId xmlns:a16="http://schemas.microsoft.com/office/drawing/2014/main" id="{FAD9F7AF-1311-59A8-6464-7D47C269F19F}"/>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2842083-F55F-819B-9F7D-457B7CFFE405}"/>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cxnSp>
        <p:nvCxnSpPr>
          <p:cNvPr id="20" name="!!Arrow 1">
            <a:extLst>
              <a:ext uri="{FF2B5EF4-FFF2-40B4-BE49-F238E27FC236}">
                <a16:creationId xmlns:a16="http://schemas.microsoft.com/office/drawing/2014/main" id="{56979A69-2B6D-9695-A974-EEE19F88E8A8}"/>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7306B5-F527-711B-402D-A79C4CFF32E8}"/>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pic>
        <p:nvPicPr>
          <p:cNvPr id="24" name="Picture 2">
            <a:extLst>
              <a:ext uri="{FF2B5EF4-FFF2-40B4-BE49-F238E27FC236}">
                <a16:creationId xmlns:a16="http://schemas.microsoft.com/office/drawing/2014/main" id="{5B7B524B-AF7B-98CE-3215-67C76A3B8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6C2D49D7-49A8-2506-596D-428071C86856}"/>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1277A-A416-E820-6EAA-0B6F3725E9F1}"/>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
        <p:nvSpPr>
          <p:cNvPr id="27" name="Thought Bubble: Cloud 26">
            <a:extLst>
              <a:ext uri="{FF2B5EF4-FFF2-40B4-BE49-F238E27FC236}">
                <a16:creationId xmlns:a16="http://schemas.microsoft.com/office/drawing/2014/main" id="{528C0A8A-1D76-80D0-9C81-39E6B45AAFD5}"/>
              </a:ext>
            </a:extLst>
          </p:cNvPr>
          <p:cNvSpPr/>
          <p:nvPr/>
        </p:nvSpPr>
        <p:spPr>
          <a:xfrm>
            <a:off x="-104980" y="5364270"/>
            <a:ext cx="3297231" cy="1363845"/>
          </a:xfrm>
          <a:prstGeom prst="cloudCallout">
            <a:avLst>
              <a:gd name="adj1" fmla="val 51160"/>
              <a:gd name="adj2" fmla="val -643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B904FD-B747-03F1-F847-80D93D46A29A}"/>
              </a:ext>
            </a:extLst>
          </p:cNvPr>
          <p:cNvSpPr txBox="1"/>
          <p:nvPr/>
        </p:nvSpPr>
        <p:spPr>
          <a:xfrm rot="20952547">
            <a:off x="238679" y="555376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But what if I stole the device?</a:t>
            </a:r>
            <a:endParaRPr lang="en-US" dirty="0">
              <a:solidFill>
                <a:schemeClr val="bg1">
                  <a:lumMod val="50000"/>
                </a:schemeClr>
              </a:solidFill>
              <a:latin typeface="Segoe Print" panose="02000600000000000000" pitchFamily="2" charset="0"/>
            </a:endParaRPr>
          </a:p>
        </p:txBody>
      </p:sp>
      <p:cxnSp>
        <p:nvCxnSpPr>
          <p:cNvPr id="29" name="!!Arrow 1">
            <a:extLst>
              <a:ext uri="{FF2B5EF4-FFF2-40B4-BE49-F238E27FC236}">
                <a16:creationId xmlns:a16="http://schemas.microsoft.com/office/drawing/2014/main" id="{6AA92EFC-94BA-CB4D-4355-826122389763}"/>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8837E5-2CBB-A074-243D-3B4244529EB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1" name="!!Arrow 1">
            <a:extLst>
              <a:ext uri="{FF2B5EF4-FFF2-40B4-BE49-F238E27FC236}">
                <a16:creationId xmlns:a16="http://schemas.microsoft.com/office/drawing/2014/main" id="{D9A6EAEF-170E-D860-E22F-4A3D567EC152}"/>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Txt4">
            <a:extLst>
              <a:ext uri="{FF2B5EF4-FFF2-40B4-BE49-F238E27FC236}">
                <a16:creationId xmlns:a16="http://schemas.microsoft.com/office/drawing/2014/main" id="{86769BFA-2243-3C9E-1750-0ACD2EB6CFDA}"/>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sp>
        <p:nvSpPr>
          <p:cNvPr id="33" name="Txt4">
            <a:extLst>
              <a:ext uri="{FF2B5EF4-FFF2-40B4-BE49-F238E27FC236}">
                <a16:creationId xmlns:a16="http://schemas.microsoft.com/office/drawing/2014/main" id="{1F64BB8A-0FD0-63D3-1A8C-B4F63B538C02}"/>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spTree>
    <p:extLst>
      <p:ext uri="{BB962C8B-B14F-4D97-AF65-F5344CB8AC3E}">
        <p14:creationId xmlns:p14="http://schemas.microsoft.com/office/powerpoint/2010/main" val="437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36" presetClass="path" presetSubtype="0" decel="48000" fill="hold" nodeType="withEffect">
                                  <p:stCondLst>
                                    <p:cond delay="0"/>
                                  </p:stCondLst>
                                  <p:childTnLst>
                                    <p:animMotion origin="layout" path="M 3.95833E-6 -2.59259E-6 L 3.95833E-6 0.15556 C 3.95833E-6 0.22547 -0.05443 0.32315 -0.19597 0.32315 C -0.30131 0.32315 -0.52657 0.31158 -0.63177 0.31158 " pathEditMode="relative" rAng="0" ptsTypes="AAAA">
                                      <p:cBhvr>
                                        <p:cTn id="21" dur="1000" fill="hold"/>
                                        <p:tgtEl>
                                          <p:spTgt spid="24"/>
                                        </p:tgtEl>
                                        <p:attrNameLst>
                                          <p:attrName>ppt_x</p:attrName>
                                          <p:attrName>ppt_y</p:attrName>
                                        </p:attrNameLst>
                                      </p:cBhvr>
                                      <p:rCtr x="-31589" y="16157"/>
                                    </p:animMotion>
                                  </p:childTnLst>
                                </p:cTn>
                              </p:par>
                              <p:par>
                                <p:cTn id="22" presetID="8" presetClass="emph" presetSubtype="0" fill="hold" nodeType="withEffect">
                                  <p:stCondLst>
                                    <p:cond delay="0"/>
                                  </p:stCondLst>
                                  <p:childTnLst>
                                    <p:animRot by="1920000">
                                      <p:cBhvr>
                                        <p:cTn id="23" dur="1000" fill="hold"/>
                                        <p:tgtEl>
                                          <p:spTgt spid="24"/>
                                        </p:tgtEl>
                                        <p:attrNameLst>
                                          <p:attrName>r</p:attrName>
                                        </p:attrNameLst>
                                      </p:cBhvr>
                                    </p:animRot>
                                  </p:childTnLst>
                                </p:cTn>
                              </p:par>
                              <p:par>
                                <p:cTn id="24" presetID="10" presetClass="exit" presetSubtype="0" fill="hold" grpId="0"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0" grpId="0"/>
      <p:bldP spid="32" grpId="0"/>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a:extLst>
            <a:ext uri="{FF2B5EF4-FFF2-40B4-BE49-F238E27FC236}">
              <a16:creationId xmlns:a16="http://schemas.microsoft.com/office/drawing/2014/main" id="{4D93C613-2BA5-1A4A-2D0E-E97BC26F650D}"/>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C2DE473D-C373-D9D4-6C20-3ED73AE92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E379B0BD-41AD-92CB-52C2-5BFB7BDAFFC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5E08D6B-38DA-0F32-7AC0-6605494CFCD2}"/>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FCAC6440-E9FB-7AEA-A539-B3B8E493E03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E774C1AC-AF9B-4A11-18E6-C482B4F7D00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9DDC9AC7-680B-BEAC-7B53-FCDF69973B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3285" y="2025415"/>
            <a:ext cx="2053177" cy="2232052"/>
          </a:xfrm>
          <a:prstGeom prst="rect">
            <a:avLst/>
          </a:prstGeom>
        </p:spPr>
      </p:pic>
      <p:sp>
        <p:nvSpPr>
          <p:cNvPr id="19" name="Rectangle: Rounded Corners 18">
            <a:extLst>
              <a:ext uri="{FF2B5EF4-FFF2-40B4-BE49-F238E27FC236}">
                <a16:creationId xmlns:a16="http://schemas.microsoft.com/office/drawing/2014/main" id="{483244DC-569E-3AAA-2550-BE5A57ACE910}"/>
              </a:ext>
            </a:extLst>
          </p:cNvPr>
          <p:cNvSpPr/>
          <p:nvPr/>
        </p:nvSpPr>
        <p:spPr>
          <a:xfrm>
            <a:off x="261218" y="1461983"/>
            <a:ext cx="8666882" cy="4814992"/>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F54BB0C-590F-FFA5-D03B-0F11B3AE07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16499" y="4473454"/>
            <a:ext cx="3631569" cy="1183721"/>
          </a:xfrm>
          <a:prstGeom prst="rect">
            <a:avLst/>
          </a:prstGeom>
        </p:spPr>
      </p:pic>
      <p:pic>
        <p:nvPicPr>
          <p:cNvPr id="24" name="Picture 23">
            <a:extLst>
              <a:ext uri="{FF2B5EF4-FFF2-40B4-BE49-F238E27FC236}">
                <a16:creationId xmlns:a16="http://schemas.microsoft.com/office/drawing/2014/main" id="{CB43E8E7-E286-E184-9CA7-70BCBC19E6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31005" y="2025416"/>
            <a:ext cx="2053177" cy="2232052"/>
          </a:xfrm>
          <a:prstGeom prst="rect">
            <a:avLst/>
          </a:prstGeom>
        </p:spPr>
      </p:pic>
      <p:sp>
        <p:nvSpPr>
          <p:cNvPr id="25" name="TextBox 24">
            <a:extLst>
              <a:ext uri="{FF2B5EF4-FFF2-40B4-BE49-F238E27FC236}">
                <a16:creationId xmlns:a16="http://schemas.microsoft.com/office/drawing/2014/main" id="{382B7960-16D7-E48D-C77B-326BC9AC3DF3}"/>
              </a:ext>
            </a:extLst>
          </p:cNvPr>
          <p:cNvSpPr txBox="1"/>
          <p:nvPr/>
        </p:nvSpPr>
        <p:spPr>
          <a:xfrm>
            <a:off x="5438571" y="1546820"/>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CPU</a:t>
            </a:r>
            <a:endParaRPr lang="en-US" sz="2400" b="1"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5B200A92-E96F-8A03-0078-B8A5D28422E8}"/>
              </a:ext>
            </a:extLst>
          </p:cNvPr>
          <p:cNvSpPr txBox="1"/>
          <p:nvPr/>
        </p:nvSpPr>
        <p:spPr>
          <a:xfrm>
            <a:off x="4912346" y="5636220"/>
            <a:ext cx="287275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System Memory</a:t>
            </a:r>
            <a:endParaRPr lang="en-US" sz="2400" b="1"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70E401AD-A899-F0E3-BE5B-C092DBDE7F80}"/>
              </a:ext>
            </a:extLst>
          </p:cNvPr>
          <p:cNvSpPr txBox="1"/>
          <p:nvPr/>
        </p:nvSpPr>
        <p:spPr>
          <a:xfrm>
            <a:off x="1158671" y="1546820"/>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28395F3F-A71B-7952-7DBD-4AB6B37B8834}"/>
              </a:ext>
            </a:extLst>
          </p:cNvPr>
          <p:cNvSpPr/>
          <p:nvPr/>
        </p:nvSpPr>
        <p:spPr>
          <a:xfrm>
            <a:off x="3632200" y="1472819"/>
            <a:ext cx="390220" cy="48041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7E56C09-FE75-DDFE-6568-D2BF877B3825}"/>
              </a:ext>
            </a:extLst>
          </p:cNvPr>
          <p:cNvPicPr>
            <a:picLocks noChangeAspect="1"/>
          </p:cNvPicPr>
          <p:nvPr/>
        </p:nvPicPr>
        <p:blipFill>
          <a:blip r:embed="rId6"/>
          <a:stretch>
            <a:fillRect/>
          </a:stretch>
        </p:blipFill>
        <p:spPr>
          <a:xfrm>
            <a:off x="1112587" y="4713029"/>
            <a:ext cx="1668244" cy="852321"/>
          </a:xfrm>
          <a:prstGeom prst="rect">
            <a:avLst/>
          </a:prstGeom>
        </p:spPr>
      </p:pic>
    </p:spTree>
    <p:extLst>
      <p:ext uri="{BB962C8B-B14F-4D97-AF65-F5344CB8AC3E}">
        <p14:creationId xmlns:p14="http://schemas.microsoft.com/office/powerpoint/2010/main" val="30952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A3E376AC-9C4D-EF32-DEE5-C0396B1857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16945" y="2025415"/>
            <a:ext cx="1674948" cy="1820871"/>
          </a:xfrm>
          <a:prstGeom prst="rect">
            <a:avLst/>
          </a:prstGeom>
        </p:spPr>
      </p:pic>
      <p:sp>
        <p:nvSpPr>
          <p:cNvPr id="19" name="Rectangle: Rounded Corners 18">
            <a:extLst>
              <a:ext uri="{FF2B5EF4-FFF2-40B4-BE49-F238E27FC236}">
                <a16:creationId xmlns:a16="http://schemas.microsoft.com/office/drawing/2014/main" id="{B000DD84-E1CB-AEDC-51E8-374BBB5028A5}"/>
              </a:ext>
            </a:extLst>
          </p:cNvPr>
          <p:cNvSpPr/>
          <p:nvPr/>
        </p:nvSpPr>
        <p:spPr>
          <a:xfrm>
            <a:off x="856343" y="1461983"/>
            <a:ext cx="7518398" cy="4476393"/>
          </a:xfrm>
          <a:prstGeom prst="roundRect">
            <a:avLst>
              <a:gd name="adj" fmla="val 10182"/>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A72D7C6-465A-1FC0-4338-74FDED4A516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00270" y="4473455"/>
            <a:ext cx="2261671" cy="737198"/>
          </a:xfrm>
          <a:prstGeom prst="rect">
            <a:avLst/>
          </a:prstGeom>
        </p:spPr>
      </p:pic>
      <p:pic>
        <p:nvPicPr>
          <p:cNvPr id="24" name="Picture 23">
            <a:extLst>
              <a:ext uri="{FF2B5EF4-FFF2-40B4-BE49-F238E27FC236}">
                <a16:creationId xmlns:a16="http://schemas.microsoft.com/office/drawing/2014/main" id="{72978C20-9476-2002-774D-ABD98826B6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50319" y="2025416"/>
            <a:ext cx="1674947" cy="1820870"/>
          </a:xfrm>
          <a:prstGeom prst="rect">
            <a:avLst/>
          </a:prstGeom>
        </p:spPr>
      </p:pic>
      <p:sp>
        <p:nvSpPr>
          <p:cNvPr id="25" name="TextBox 24">
            <a:extLst>
              <a:ext uri="{FF2B5EF4-FFF2-40B4-BE49-F238E27FC236}">
                <a16:creationId xmlns:a16="http://schemas.microsoft.com/office/drawing/2014/main" id="{EEB12C6D-F586-1692-B7C5-75C1758B12EE}"/>
              </a:ext>
            </a:extLst>
          </p:cNvPr>
          <p:cNvSpPr txBox="1"/>
          <p:nvPr/>
        </p:nvSpPr>
        <p:spPr>
          <a:xfrm>
            <a:off x="5757885" y="1546820"/>
            <a:ext cx="1567381"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CPU</a:t>
            </a:r>
            <a:endParaRPr lang="en-US" sz="2400" b="1"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DA13F859-A4AF-1B49-C7EE-92648FF21273}"/>
              </a:ext>
            </a:extLst>
          </p:cNvPr>
          <p:cNvSpPr txBox="1"/>
          <p:nvPr/>
        </p:nvSpPr>
        <p:spPr>
          <a:xfrm>
            <a:off x="5086704" y="5177779"/>
            <a:ext cx="287275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System Memory</a:t>
            </a:r>
            <a:endParaRPr lang="en-US" sz="2400" b="1"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532EF0EE-B4DB-AF89-872E-A5B965799109}"/>
              </a:ext>
            </a:extLst>
          </p:cNvPr>
          <p:cNvSpPr txBox="1"/>
          <p:nvPr/>
        </p:nvSpPr>
        <p:spPr>
          <a:xfrm>
            <a:off x="1710214" y="1546820"/>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436A7BB3-BAF4-123C-65FC-8BCD6EABE878}"/>
              </a:ext>
            </a:extLst>
          </p:cNvPr>
          <p:cNvSpPr/>
          <p:nvPr/>
        </p:nvSpPr>
        <p:spPr>
          <a:xfrm>
            <a:off x="4415970" y="1472819"/>
            <a:ext cx="390220" cy="446555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710214" y="4209309"/>
            <a:ext cx="1668244" cy="852321"/>
          </a:xfrm>
          <a:prstGeom prst="rect">
            <a:avLst/>
          </a:prstGeom>
        </p:spPr>
      </p:pic>
    </p:spTree>
    <p:extLst>
      <p:ext uri="{BB962C8B-B14F-4D97-AF65-F5344CB8AC3E}">
        <p14:creationId xmlns:p14="http://schemas.microsoft.com/office/powerpoint/2010/main" val="624379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a:extLst>
            <a:ext uri="{FF2B5EF4-FFF2-40B4-BE49-F238E27FC236}">
              <a16:creationId xmlns:a16="http://schemas.microsoft.com/office/drawing/2014/main" id="{51101269-7E2E-43F0-5722-6A451CBD4AEE}"/>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4A9F6F27-2C22-2109-F7AA-D0FB2DA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D8489EFA-3D44-81A9-B17E-90072DCDAF1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3C26A08-4317-3E47-9942-53C230682802}"/>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0222DDA0-ED88-5462-B2C4-F0F1A1DA67E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9C70755A-8CD2-F821-22A7-9A376985B257}"/>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DDF95BB5-8F95-39C0-E6EE-0FE099D915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8601" y="2336341"/>
            <a:ext cx="1148619" cy="1248688"/>
          </a:xfrm>
          <a:prstGeom prst="rect">
            <a:avLst/>
          </a:prstGeom>
        </p:spPr>
      </p:pic>
      <p:sp>
        <p:nvSpPr>
          <p:cNvPr id="27" name="TextBox 26">
            <a:extLst>
              <a:ext uri="{FF2B5EF4-FFF2-40B4-BE49-F238E27FC236}">
                <a16:creationId xmlns:a16="http://schemas.microsoft.com/office/drawing/2014/main" id="{F94AA98A-477E-9E8A-0F19-6E25BC7B1791}"/>
              </a:ext>
            </a:extLst>
          </p:cNvPr>
          <p:cNvSpPr txBox="1"/>
          <p:nvPr/>
        </p:nvSpPr>
        <p:spPr>
          <a:xfrm>
            <a:off x="9010900" y="1872963"/>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pic>
        <p:nvPicPr>
          <p:cNvPr id="29" name="Picture 28">
            <a:extLst>
              <a:ext uri="{FF2B5EF4-FFF2-40B4-BE49-F238E27FC236}">
                <a16:creationId xmlns:a16="http://schemas.microsoft.com/office/drawing/2014/main" id="{0B3EEFE1-7A8B-C827-49B9-2B5F642179A0}"/>
              </a:ext>
            </a:extLst>
          </p:cNvPr>
          <p:cNvPicPr>
            <a:picLocks noChangeAspect="1"/>
          </p:cNvPicPr>
          <p:nvPr/>
        </p:nvPicPr>
        <p:blipFill>
          <a:blip r:embed="rId5"/>
          <a:stretch>
            <a:fillRect/>
          </a:stretch>
        </p:blipFill>
        <p:spPr>
          <a:xfrm>
            <a:off x="9807573" y="2822231"/>
            <a:ext cx="512083" cy="261628"/>
          </a:xfrm>
          <a:prstGeom prst="rect">
            <a:avLst/>
          </a:prstGeom>
        </p:spPr>
      </p:pic>
      <p:pic>
        <p:nvPicPr>
          <p:cNvPr id="3" name="Picture 2">
            <a:extLst>
              <a:ext uri="{FF2B5EF4-FFF2-40B4-BE49-F238E27FC236}">
                <a16:creationId xmlns:a16="http://schemas.microsoft.com/office/drawing/2014/main" id="{F061FEFC-FEAB-3A16-8B6B-F091C23A65CF}"/>
              </a:ext>
            </a:extLst>
          </p:cNvPr>
          <p:cNvPicPr>
            <a:picLocks noChangeAspect="1"/>
          </p:cNvPicPr>
          <p:nvPr/>
        </p:nvPicPr>
        <p:blipFill>
          <a:blip r:embed="rId6"/>
          <a:stretch>
            <a:fillRect/>
          </a:stretch>
        </p:blipFill>
        <p:spPr>
          <a:xfrm>
            <a:off x="5105517" y="2551725"/>
            <a:ext cx="1904192" cy="1928740"/>
          </a:xfrm>
          <a:prstGeom prst="rect">
            <a:avLst/>
          </a:prstGeom>
        </p:spPr>
      </p:pic>
      <p:pic>
        <p:nvPicPr>
          <p:cNvPr id="4" name="Picture 3">
            <a:extLst>
              <a:ext uri="{FF2B5EF4-FFF2-40B4-BE49-F238E27FC236}">
                <a16:creationId xmlns:a16="http://schemas.microsoft.com/office/drawing/2014/main" id="{C9D7C728-633B-809A-C3BD-996592716C2E}"/>
              </a:ext>
            </a:extLst>
          </p:cNvPr>
          <p:cNvPicPr>
            <a:picLocks noChangeAspect="1"/>
          </p:cNvPicPr>
          <p:nvPr/>
        </p:nvPicPr>
        <p:blipFill>
          <a:blip r:embed="rId7"/>
          <a:stretch>
            <a:fillRect/>
          </a:stretch>
        </p:blipFill>
        <p:spPr>
          <a:xfrm>
            <a:off x="1243523" y="2702056"/>
            <a:ext cx="1525770" cy="1628077"/>
          </a:xfrm>
          <a:prstGeom prst="rect">
            <a:avLst/>
          </a:prstGeom>
        </p:spPr>
      </p:pic>
      <p:pic>
        <p:nvPicPr>
          <p:cNvPr id="6" name="Picture 2" descr="Death of the Password: An Introduction to WebAuthn - Grio Blog">
            <a:extLst>
              <a:ext uri="{FF2B5EF4-FFF2-40B4-BE49-F238E27FC236}">
                <a16:creationId xmlns:a16="http://schemas.microsoft.com/office/drawing/2014/main" id="{0753D288-5950-CAD1-A513-FFE1B8D4C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8542" y="1044288"/>
            <a:ext cx="2061681" cy="173935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Arrow 1">
            <a:extLst>
              <a:ext uri="{FF2B5EF4-FFF2-40B4-BE49-F238E27FC236}">
                <a16:creationId xmlns:a16="http://schemas.microsoft.com/office/drawing/2014/main" id="{54159B39-086B-6324-BBCE-A347F29D6879}"/>
              </a:ext>
            </a:extLst>
          </p:cNvPr>
          <p:cNvCxnSpPr>
            <a:cxnSpLocks/>
          </p:cNvCxnSpPr>
          <p:nvPr/>
        </p:nvCxnSpPr>
        <p:spPr>
          <a:xfrm>
            <a:off x="7097649" y="3699482"/>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631994-95CB-A0EC-01D5-6251057CA4AA}"/>
              </a:ext>
            </a:extLst>
          </p:cNvPr>
          <p:cNvSpPr txBox="1"/>
          <p:nvPr/>
        </p:nvSpPr>
        <p:spPr>
          <a:xfrm>
            <a:off x="7009709" y="3132731"/>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r>
              <a:rPr lang="en-US" sz="2400" dirty="0">
                <a:solidFill>
                  <a:srgbClr val="D37011"/>
                </a:solidFill>
                <a:latin typeface="Corbel" panose="020B0503020204020204" pitchFamily="34" charset="0"/>
              </a:rPr>
              <a:t> </a:t>
            </a:r>
            <a:r>
              <a:rPr lang="en-US" sz="2400" dirty="0">
                <a:solidFill>
                  <a:srgbClr val="FD7D00"/>
                </a:solidFill>
                <a:latin typeface="Corbel" panose="020B0503020204020204" pitchFamily="34" charset="0"/>
              </a:rPr>
              <a:t>key</a:t>
            </a:r>
          </a:p>
        </p:txBody>
      </p:sp>
      <p:cxnSp>
        <p:nvCxnSpPr>
          <p:cNvPr id="9" name="!!Arrow 1">
            <a:extLst>
              <a:ext uri="{FF2B5EF4-FFF2-40B4-BE49-F238E27FC236}">
                <a16:creationId xmlns:a16="http://schemas.microsoft.com/office/drawing/2014/main" id="{81D1CA95-A85B-6194-BDB8-9B7D7E333317}"/>
              </a:ext>
            </a:extLst>
          </p:cNvPr>
          <p:cNvCxnSpPr>
            <a:cxnSpLocks/>
          </p:cNvCxnSpPr>
          <p:nvPr/>
        </p:nvCxnSpPr>
        <p:spPr>
          <a:xfrm flipH="1">
            <a:off x="2847853" y="3699482"/>
            <a:ext cx="213920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070B06-4175-1C0A-2FFB-9737B2FAD026}"/>
              </a:ext>
            </a:extLst>
          </p:cNvPr>
          <p:cNvSpPr txBox="1"/>
          <p:nvPr/>
        </p:nvSpPr>
        <p:spPr>
          <a:xfrm>
            <a:off x="2421597" y="3126487"/>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 to login</a:t>
            </a:r>
          </a:p>
        </p:txBody>
      </p:sp>
      <p:pic>
        <p:nvPicPr>
          <p:cNvPr id="13" name="Picture 2" descr="Death of the Password: An Introduction to WebAuthn - Grio Blog">
            <a:extLst>
              <a:ext uri="{FF2B5EF4-FFF2-40B4-BE49-F238E27FC236}">
                <a16:creationId xmlns:a16="http://schemas.microsoft.com/office/drawing/2014/main" id="{B7CC0945-5E76-8931-881B-77D0EB9577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1288" y="1051548"/>
            <a:ext cx="2061681" cy="17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3084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B9786AA9-2AF6-54EF-029C-595732DB1705}"/>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16E09AF-A2E7-EA70-D1E4-28C96D0FA5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18746CD3-10F6-49AE-C30C-FD36336DA14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7E45053C-E4DB-9346-A393-1A7EB02C33B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18FC6EB-F03E-3BF5-81F7-8ABF6803581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2FEC2001-A4D6-67CC-1D9D-E40B555EB8B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DF528E63-D878-94B0-97E0-F165A6D431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8601" y="2336341"/>
            <a:ext cx="1148619" cy="1248688"/>
          </a:xfrm>
          <a:prstGeom prst="rect">
            <a:avLst/>
          </a:prstGeom>
        </p:spPr>
      </p:pic>
      <p:sp>
        <p:nvSpPr>
          <p:cNvPr id="27" name="TextBox 26">
            <a:extLst>
              <a:ext uri="{FF2B5EF4-FFF2-40B4-BE49-F238E27FC236}">
                <a16:creationId xmlns:a16="http://schemas.microsoft.com/office/drawing/2014/main" id="{E8E5BF6F-E81B-3B46-0B32-9E5A9850884F}"/>
              </a:ext>
            </a:extLst>
          </p:cNvPr>
          <p:cNvSpPr txBox="1"/>
          <p:nvPr/>
        </p:nvSpPr>
        <p:spPr>
          <a:xfrm>
            <a:off x="9010900" y="1872963"/>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pic>
        <p:nvPicPr>
          <p:cNvPr id="29" name="Picture 28">
            <a:extLst>
              <a:ext uri="{FF2B5EF4-FFF2-40B4-BE49-F238E27FC236}">
                <a16:creationId xmlns:a16="http://schemas.microsoft.com/office/drawing/2014/main" id="{15FB19E6-2DAA-D60E-28F9-806741AFCD85}"/>
              </a:ext>
            </a:extLst>
          </p:cNvPr>
          <p:cNvPicPr>
            <a:picLocks noChangeAspect="1"/>
          </p:cNvPicPr>
          <p:nvPr/>
        </p:nvPicPr>
        <p:blipFill>
          <a:blip r:embed="rId5"/>
          <a:stretch>
            <a:fillRect/>
          </a:stretch>
        </p:blipFill>
        <p:spPr>
          <a:xfrm>
            <a:off x="9807573" y="2822231"/>
            <a:ext cx="512083" cy="261628"/>
          </a:xfrm>
          <a:prstGeom prst="rect">
            <a:avLst/>
          </a:prstGeom>
        </p:spPr>
      </p:pic>
      <p:pic>
        <p:nvPicPr>
          <p:cNvPr id="3" name="Picture 2">
            <a:extLst>
              <a:ext uri="{FF2B5EF4-FFF2-40B4-BE49-F238E27FC236}">
                <a16:creationId xmlns:a16="http://schemas.microsoft.com/office/drawing/2014/main" id="{C5A4A8E4-B754-4D44-B57C-CC019AE8034A}"/>
              </a:ext>
            </a:extLst>
          </p:cNvPr>
          <p:cNvPicPr>
            <a:picLocks noChangeAspect="1"/>
          </p:cNvPicPr>
          <p:nvPr/>
        </p:nvPicPr>
        <p:blipFill>
          <a:blip r:embed="rId6"/>
          <a:stretch>
            <a:fillRect/>
          </a:stretch>
        </p:blipFill>
        <p:spPr>
          <a:xfrm>
            <a:off x="5105517" y="2551725"/>
            <a:ext cx="1904192" cy="1928740"/>
          </a:xfrm>
          <a:prstGeom prst="rect">
            <a:avLst/>
          </a:prstGeom>
        </p:spPr>
      </p:pic>
      <p:pic>
        <p:nvPicPr>
          <p:cNvPr id="4" name="Picture 3">
            <a:extLst>
              <a:ext uri="{FF2B5EF4-FFF2-40B4-BE49-F238E27FC236}">
                <a16:creationId xmlns:a16="http://schemas.microsoft.com/office/drawing/2014/main" id="{90585333-8550-9CA3-499D-A683381A57D6}"/>
              </a:ext>
            </a:extLst>
          </p:cNvPr>
          <p:cNvPicPr>
            <a:picLocks noChangeAspect="1"/>
          </p:cNvPicPr>
          <p:nvPr/>
        </p:nvPicPr>
        <p:blipFill>
          <a:blip r:embed="rId7"/>
          <a:stretch>
            <a:fillRect/>
          </a:stretch>
        </p:blipFill>
        <p:spPr>
          <a:xfrm>
            <a:off x="1243523" y="2702056"/>
            <a:ext cx="1525770" cy="1628077"/>
          </a:xfrm>
          <a:prstGeom prst="rect">
            <a:avLst/>
          </a:prstGeom>
        </p:spPr>
      </p:pic>
      <p:pic>
        <p:nvPicPr>
          <p:cNvPr id="6" name="Picture 2" descr="Death of the Password: An Introduction to WebAuthn - Grio Blog">
            <a:extLst>
              <a:ext uri="{FF2B5EF4-FFF2-40B4-BE49-F238E27FC236}">
                <a16:creationId xmlns:a16="http://schemas.microsoft.com/office/drawing/2014/main" id="{3409C457-D738-CE58-D073-FE2C0DBCE7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8542" y="1044288"/>
            <a:ext cx="2061681" cy="173935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Arrow 1">
            <a:extLst>
              <a:ext uri="{FF2B5EF4-FFF2-40B4-BE49-F238E27FC236}">
                <a16:creationId xmlns:a16="http://schemas.microsoft.com/office/drawing/2014/main" id="{BA2D801D-6A29-58EC-7F6F-8A3A933BA515}"/>
              </a:ext>
            </a:extLst>
          </p:cNvPr>
          <p:cNvCxnSpPr>
            <a:cxnSpLocks/>
          </p:cNvCxnSpPr>
          <p:nvPr/>
        </p:nvCxnSpPr>
        <p:spPr>
          <a:xfrm>
            <a:off x="7097649" y="3699482"/>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243B30-8DC7-098C-1DF3-B93699B0737A}"/>
              </a:ext>
            </a:extLst>
          </p:cNvPr>
          <p:cNvSpPr txBox="1"/>
          <p:nvPr/>
        </p:nvSpPr>
        <p:spPr>
          <a:xfrm>
            <a:off x="7009709" y="3132731"/>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r>
              <a:rPr lang="en-US" sz="2400" dirty="0">
                <a:solidFill>
                  <a:srgbClr val="D37011"/>
                </a:solidFill>
                <a:latin typeface="Corbel" panose="020B0503020204020204" pitchFamily="34" charset="0"/>
              </a:rPr>
              <a:t> </a:t>
            </a:r>
            <a:r>
              <a:rPr lang="en-US" sz="2400" dirty="0">
                <a:solidFill>
                  <a:srgbClr val="FD7D00"/>
                </a:solidFill>
                <a:latin typeface="Corbel" panose="020B0503020204020204" pitchFamily="34" charset="0"/>
              </a:rPr>
              <a:t>key</a:t>
            </a:r>
          </a:p>
        </p:txBody>
      </p:sp>
      <p:cxnSp>
        <p:nvCxnSpPr>
          <p:cNvPr id="9" name="!!Arrow 1">
            <a:extLst>
              <a:ext uri="{FF2B5EF4-FFF2-40B4-BE49-F238E27FC236}">
                <a16:creationId xmlns:a16="http://schemas.microsoft.com/office/drawing/2014/main" id="{BFBA5E83-EEF0-8A75-1D2D-CC0755BAB9AA}"/>
              </a:ext>
            </a:extLst>
          </p:cNvPr>
          <p:cNvCxnSpPr>
            <a:cxnSpLocks/>
          </p:cNvCxnSpPr>
          <p:nvPr/>
        </p:nvCxnSpPr>
        <p:spPr>
          <a:xfrm flipH="1">
            <a:off x="2847853" y="3699482"/>
            <a:ext cx="213920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3D573B-A3B8-C146-00A5-282D8DC86339}"/>
              </a:ext>
            </a:extLst>
          </p:cNvPr>
          <p:cNvSpPr txBox="1"/>
          <p:nvPr/>
        </p:nvSpPr>
        <p:spPr>
          <a:xfrm>
            <a:off x="2421597" y="3126487"/>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 to login</a:t>
            </a:r>
          </a:p>
        </p:txBody>
      </p:sp>
      <p:pic>
        <p:nvPicPr>
          <p:cNvPr id="13" name="Picture 2" descr="Death of the Password: An Introduction to WebAuthn - Grio Blog">
            <a:extLst>
              <a:ext uri="{FF2B5EF4-FFF2-40B4-BE49-F238E27FC236}">
                <a16:creationId xmlns:a16="http://schemas.microsoft.com/office/drawing/2014/main" id="{73A60174-1180-08F9-2F93-A3926B87A9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1288" y="1051548"/>
            <a:ext cx="2061681" cy="17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780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E7114FE5-443C-B82D-E015-B2DF5E245CA1}"/>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8EF9F56-CA0B-4A94-0486-CA70A6DC27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2BC0924-EF26-03F8-A7CE-DB2DE585C10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E385D3FA-8C9D-D85F-D91F-9BC55D450452}"/>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9C80E4F3-DB17-1E00-441B-95C994E47F6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580E16C4-9FB0-11EE-EFD3-DCA98B7BBF3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Picture 17">
            <a:extLst>
              <a:ext uri="{FF2B5EF4-FFF2-40B4-BE49-F238E27FC236}">
                <a16:creationId xmlns:a16="http://schemas.microsoft.com/office/drawing/2014/main" id="{33C79050-0016-B987-A142-C761381977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8601" y="2336341"/>
            <a:ext cx="1148619" cy="1248688"/>
          </a:xfrm>
          <a:prstGeom prst="rect">
            <a:avLst/>
          </a:prstGeom>
        </p:spPr>
      </p:pic>
      <p:sp>
        <p:nvSpPr>
          <p:cNvPr id="27" name="TextBox 26">
            <a:extLst>
              <a:ext uri="{FF2B5EF4-FFF2-40B4-BE49-F238E27FC236}">
                <a16:creationId xmlns:a16="http://schemas.microsoft.com/office/drawing/2014/main" id="{1F81E918-8E36-3615-3C7E-9CEFA11BE033}"/>
              </a:ext>
            </a:extLst>
          </p:cNvPr>
          <p:cNvSpPr txBox="1"/>
          <p:nvPr/>
        </p:nvSpPr>
        <p:spPr>
          <a:xfrm>
            <a:off x="9010900" y="1872963"/>
            <a:ext cx="1838044"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TPM</a:t>
            </a:r>
            <a:endParaRPr lang="en-US" sz="2400" b="1" dirty="0">
              <a:solidFill>
                <a:schemeClr val="bg1"/>
              </a:solidFill>
              <a:latin typeface="Corbel" panose="020B0503020204020204" pitchFamily="34" charset="0"/>
            </a:endParaRPr>
          </a:p>
        </p:txBody>
      </p:sp>
      <p:pic>
        <p:nvPicPr>
          <p:cNvPr id="29" name="Picture 28">
            <a:extLst>
              <a:ext uri="{FF2B5EF4-FFF2-40B4-BE49-F238E27FC236}">
                <a16:creationId xmlns:a16="http://schemas.microsoft.com/office/drawing/2014/main" id="{25EED2FF-699E-ACA3-690D-B138DE596ACC}"/>
              </a:ext>
            </a:extLst>
          </p:cNvPr>
          <p:cNvPicPr>
            <a:picLocks noChangeAspect="1"/>
          </p:cNvPicPr>
          <p:nvPr/>
        </p:nvPicPr>
        <p:blipFill>
          <a:blip r:embed="rId5"/>
          <a:stretch>
            <a:fillRect/>
          </a:stretch>
        </p:blipFill>
        <p:spPr>
          <a:xfrm>
            <a:off x="9807573" y="2822231"/>
            <a:ext cx="512083" cy="261628"/>
          </a:xfrm>
          <a:prstGeom prst="rect">
            <a:avLst/>
          </a:prstGeom>
        </p:spPr>
      </p:pic>
      <p:pic>
        <p:nvPicPr>
          <p:cNvPr id="3" name="Picture 2">
            <a:extLst>
              <a:ext uri="{FF2B5EF4-FFF2-40B4-BE49-F238E27FC236}">
                <a16:creationId xmlns:a16="http://schemas.microsoft.com/office/drawing/2014/main" id="{99B99D93-28E7-5C67-6C9F-693920FFE06A}"/>
              </a:ext>
            </a:extLst>
          </p:cNvPr>
          <p:cNvPicPr>
            <a:picLocks noChangeAspect="1"/>
          </p:cNvPicPr>
          <p:nvPr/>
        </p:nvPicPr>
        <p:blipFill>
          <a:blip r:embed="rId6"/>
          <a:stretch>
            <a:fillRect/>
          </a:stretch>
        </p:blipFill>
        <p:spPr>
          <a:xfrm>
            <a:off x="5105517" y="2551725"/>
            <a:ext cx="1904192" cy="1928740"/>
          </a:xfrm>
          <a:prstGeom prst="rect">
            <a:avLst/>
          </a:prstGeom>
        </p:spPr>
      </p:pic>
      <p:pic>
        <p:nvPicPr>
          <p:cNvPr id="4" name="Picture 3">
            <a:extLst>
              <a:ext uri="{FF2B5EF4-FFF2-40B4-BE49-F238E27FC236}">
                <a16:creationId xmlns:a16="http://schemas.microsoft.com/office/drawing/2014/main" id="{B94E9A41-14DF-1DA1-C749-25B2493B0398}"/>
              </a:ext>
            </a:extLst>
          </p:cNvPr>
          <p:cNvPicPr>
            <a:picLocks noChangeAspect="1"/>
          </p:cNvPicPr>
          <p:nvPr/>
        </p:nvPicPr>
        <p:blipFill>
          <a:blip r:embed="rId7"/>
          <a:stretch>
            <a:fillRect/>
          </a:stretch>
        </p:blipFill>
        <p:spPr>
          <a:xfrm>
            <a:off x="1243523" y="2702056"/>
            <a:ext cx="1525770" cy="1628077"/>
          </a:xfrm>
          <a:prstGeom prst="rect">
            <a:avLst/>
          </a:prstGeom>
        </p:spPr>
      </p:pic>
      <p:pic>
        <p:nvPicPr>
          <p:cNvPr id="6" name="Picture 2" descr="Death of the Password: An Introduction to WebAuthn - Grio Blog">
            <a:extLst>
              <a:ext uri="{FF2B5EF4-FFF2-40B4-BE49-F238E27FC236}">
                <a16:creationId xmlns:a16="http://schemas.microsoft.com/office/drawing/2014/main" id="{00C7D096-8328-93D2-C325-DCE2BCD0E8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3966" y="1888193"/>
            <a:ext cx="1471350" cy="124131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Arrow 1">
            <a:extLst>
              <a:ext uri="{FF2B5EF4-FFF2-40B4-BE49-F238E27FC236}">
                <a16:creationId xmlns:a16="http://schemas.microsoft.com/office/drawing/2014/main" id="{FBE0EFE2-60A2-50DE-D2D2-BA0D7436D03E}"/>
              </a:ext>
            </a:extLst>
          </p:cNvPr>
          <p:cNvCxnSpPr>
            <a:cxnSpLocks/>
          </p:cNvCxnSpPr>
          <p:nvPr/>
        </p:nvCxnSpPr>
        <p:spPr>
          <a:xfrm>
            <a:off x="7097649" y="3699482"/>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9846E0-8160-017F-2C28-48A7C28C705E}"/>
              </a:ext>
            </a:extLst>
          </p:cNvPr>
          <p:cNvSpPr txBox="1"/>
          <p:nvPr/>
        </p:nvSpPr>
        <p:spPr>
          <a:xfrm>
            <a:off x="7009709" y="3132731"/>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r>
              <a:rPr lang="en-US" sz="2400" dirty="0">
                <a:solidFill>
                  <a:srgbClr val="D37011"/>
                </a:solidFill>
                <a:latin typeface="Corbel" panose="020B0503020204020204" pitchFamily="34" charset="0"/>
              </a:rPr>
              <a:t> </a:t>
            </a:r>
            <a:r>
              <a:rPr lang="en-US" sz="2400" dirty="0">
                <a:solidFill>
                  <a:srgbClr val="FD7D00"/>
                </a:solidFill>
                <a:latin typeface="Corbel" panose="020B0503020204020204" pitchFamily="34" charset="0"/>
              </a:rPr>
              <a:t>key</a:t>
            </a:r>
          </a:p>
        </p:txBody>
      </p:sp>
      <p:cxnSp>
        <p:nvCxnSpPr>
          <p:cNvPr id="9" name="!!Arrow 1">
            <a:extLst>
              <a:ext uri="{FF2B5EF4-FFF2-40B4-BE49-F238E27FC236}">
                <a16:creationId xmlns:a16="http://schemas.microsoft.com/office/drawing/2014/main" id="{B0C75419-3FAF-0001-AAB5-7EC0E2B7D3A8}"/>
              </a:ext>
            </a:extLst>
          </p:cNvPr>
          <p:cNvCxnSpPr>
            <a:cxnSpLocks/>
          </p:cNvCxnSpPr>
          <p:nvPr/>
        </p:nvCxnSpPr>
        <p:spPr>
          <a:xfrm flipH="1">
            <a:off x="2847853" y="3699482"/>
            <a:ext cx="213920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7ADA2E-E25D-ED4F-3CBB-7030E8AA1D53}"/>
              </a:ext>
            </a:extLst>
          </p:cNvPr>
          <p:cNvSpPr txBox="1"/>
          <p:nvPr/>
        </p:nvSpPr>
        <p:spPr>
          <a:xfrm>
            <a:off x="2421597" y="3126487"/>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 to login</a:t>
            </a:r>
          </a:p>
        </p:txBody>
      </p:sp>
      <p:pic>
        <p:nvPicPr>
          <p:cNvPr id="13" name="Picture 2" descr="Death of the Password: An Introduction to WebAuthn - Grio Blog">
            <a:extLst>
              <a:ext uri="{FF2B5EF4-FFF2-40B4-BE49-F238E27FC236}">
                <a16:creationId xmlns:a16="http://schemas.microsoft.com/office/drawing/2014/main" id="{E16034D1-86D8-7251-ED96-1F5C05044D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4572" y="1840029"/>
            <a:ext cx="1503693" cy="12686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Arrow 1">
            <a:extLst>
              <a:ext uri="{FF2B5EF4-FFF2-40B4-BE49-F238E27FC236}">
                <a16:creationId xmlns:a16="http://schemas.microsoft.com/office/drawing/2014/main" id="{98452AF1-21DC-D157-290F-5DEEB427C67F}"/>
              </a:ext>
            </a:extLst>
          </p:cNvPr>
          <p:cNvCxnSpPr>
            <a:cxnSpLocks/>
          </p:cNvCxnSpPr>
          <p:nvPr/>
        </p:nvCxnSpPr>
        <p:spPr>
          <a:xfrm>
            <a:off x="6081651" y="5274282"/>
            <a:ext cx="112770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Arrow 1">
            <a:extLst>
              <a:ext uri="{FF2B5EF4-FFF2-40B4-BE49-F238E27FC236}">
                <a16:creationId xmlns:a16="http://schemas.microsoft.com/office/drawing/2014/main" id="{6000541C-E7A5-1126-02E5-BBA9CA871AD9}"/>
              </a:ext>
            </a:extLst>
          </p:cNvPr>
          <p:cNvCxnSpPr>
            <a:cxnSpLocks/>
          </p:cNvCxnSpPr>
          <p:nvPr/>
        </p:nvCxnSpPr>
        <p:spPr>
          <a:xfrm>
            <a:off x="6096000" y="4480465"/>
            <a:ext cx="0" cy="793817"/>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pic>
        <p:nvPicPr>
          <p:cNvPr id="24" name="Picture 2" descr="USB-A YubiKey 5 NFC Two Factor Security Key | Yubico">
            <a:extLst>
              <a:ext uri="{FF2B5EF4-FFF2-40B4-BE49-F238E27FC236}">
                <a16:creationId xmlns:a16="http://schemas.microsoft.com/office/drawing/2014/main" id="{CB06782E-CDE2-0941-8753-8445FE93ED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181029">
            <a:off x="7075861" y="416677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NG Image Transparent: Iphone Png Transparent">
            <a:extLst>
              <a:ext uri="{FF2B5EF4-FFF2-40B4-BE49-F238E27FC236}">
                <a16:creationId xmlns:a16="http://schemas.microsoft.com/office/drawing/2014/main" id="{8B2FD0C6-F81E-DE87-D908-40FA0DB20A8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5284" y="4742963"/>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5893C1B-4096-F11F-CAC1-E1167C4F2F71}"/>
              </a:ext>
            </a:extLst>
          </p:cNvPr>
          <p:cNvSpPr txBox="1"/>
          <p:nvPr/>
        </p:nvSpPr>
        <p:spPr>
          <a:xfrm>
            <a:off x="3745111" y="5473703"/>
            <a:ext cx="4645387"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spTree>
    <p:extLst>
      <p:ext uri="{BB962C8B-B14F-4D97-AF65-F5344CB8AC3E}">
        <p14:creationId xmlns:p14="http://schemas.microsoft.com/office/powerpoint/2010/main" val="36363087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0070C256-F3F3-00E5-62AF-ED64D5ADB94F}"/>
              </a:ext>
            </a:extLst>
          </p:cNvPr>
          <p:cNvSpPr txBox="1"/>
          <p:nvPr/>
        </p:nvSpPr>
        <p:spPr>
          <a:xfrm>
            <a:off x="4409221" y="43329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3"/>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7"/>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8"/>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pic>
        <p:nvPicPr>
          <p:cNvPr id="4" name="Picture 2" descr="Death of the Password: An Introduction to WebAuthn - Grio Blog">
            <a:extLst>
              <a:ext uri="{FF2B5EF4-FFF2-40B4-BE49-F238E27FC236}">
                <a16:creationId xmlns:a16="http://schemas.microsoft.com/office/drawing/2014/main" id="{F667ACD0-4CFD-7C27-A3AA-A59FB78A98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8253" y="2205397"/>
            <a:ext cx="2364359" cy="199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Bit.ly/BeerCity24Auth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76647"/>
            <a:ext cx="2118472"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mc:Choice xmlns:p14="http://schemas.microsoft.com/office/powerpoint/2010/main" Requires="p14">
      <p:transition spd="slow">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120611</TotalTime>
  <Words>14572</Words>
  <Application>Microsoft Office PowerPoint</Application>
  <PresentationFormat>Widescreen</PresentationFormat>
  <Paragraphs>2373</Paragraphs>
  <Slides>150</Slides>
  <Notes>150</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150</vt:i4>
      </vt:variant>
    </vt:vector>
  </HeadingPairs>
  <TitlesOfParts>
    <vt:vector size="161"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1464</cp:revision>
  <dcterms:created xsi:type="dcterms:W3CDTF">2013-12-09T01:29:59Z</dcterms:created>
  <dcterms:modified xsi:type="dcterms:W3CDTF">2024-11-12T15:40:27Z</dcterms:modified>
</cp:coreProperties>
</file>